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306" r:id="rId5"/>
    <p:sldId id="307" r:id="rId6"/>
    <p:sldId id="308" r:id="rId7"/>
    <p:sldId id="261" r:id="rId8"/>
    <p:sldId id="263" r:id="rId9"/>
    <p:sldId id="301" r:id="rId10"/>
    <p:sldId id="288" r:id="rId11"/>
    <p:sldId id="281" r:id="rId12"/>
    <p:sldId id="265" r:id="rId13"/>
    <p:sldId id="289" r:id="rId14"/>
    <p:sldId id="282" r:id="rId15"/>
    <p:sldId id="267" r:id="rId16"/>
    <p:sldId id="293" r:id="rId17"/>
    <p:sldId id="283" r:id="rId18"/>
    <p:sldId id="302" r:id="rId19"/>
    <p:sldId id="303" r:id="rId20"/>
    <p:sldId id="304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CC"/>
    <a:srgbClr val="E70B2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750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1CD38-C0B8-4D95-BFCB-E5894A355A6F}" type="datetimeFigureOut">
              <a:rPr lang="ru-RU" smtClean="0"/>
              <a:pPr>
                <a:defRPr/>
              </a:pPr>
              <a:t>25.06.2020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C78B1-DD63-43DB-91E7-0EAC5CB243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A17306-75AE-4A8A-B391-387F806542EF}" type="datetimeFigureOut">
              <a:rPr lang="ru-RU" smtClean="0"/>
              <a:pPr>
                <a:defRPr/>
              </a:pPr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59A6-8BFE-4A2D-8DB1-0F6A6CCA5B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C2BAFB-C2B5-4770-AB40-15B455C47CD5}" type="datetimeFigureOut">
              <a:rPr lang="ru-RU" smtClean="0"/>
              <a:pPr>
                <a:defRPr/>
              </a:pPr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DCBE0-6737-4860-804E-BECD640ACE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DF07F-D495-4C89-8BF5-454EAE2DDAD8}" type="datetimeFigureOut">
              <a:rPr lang="ru-RU" smtClean="0"/>
              <a:pPr>
                <a:defRPr/>
              </a:pPr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43072-2608-4347-9705-600EE8CF7F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C5E97-09EF-4CA4-91D4-8C10C9CF8BEF}" type="datetimeFigureOut">
              <a:rPr lang="ru-RU" smtClean="0"/>
              <a:pPr>
                <a:defRPr/>
              </a:pPr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381A230-6F20-4F05-A41E-4A31CFC645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47201-F979-4718-BDB3-C8DB978A5244}" type="datetimeFigureOut">
              <a:rPr lang="ru-RU" smtClean="0"/>
              <a:pPr>
                <a:defRPr/>
              </a:pPr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47F28-CC33-48C0-A9B8-23965B330A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6FFDC-EEAD-44F9-A2DE-563756FB507F}" type="datetimeFigureOut">
              <a:rPr lang="ru-RU" smtClean="0"/>
              <a:pPr>
                <a:defRPr/>
              </a:pPr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18DC3-4AF1-4164-A22E-1EE285FDB4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17E52-C96C-4A54-A45C-21D9E36448F9}" type="datetimeFigureOut">
              <a:rPr lang="ru-RU" smtClean="0"/>
              <a:pPr>
                <a:defRPr/>
              </a:pPr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2C3B7-153C-499F-929F-C340C19E6E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57AF9F-A1CF-4542-826B-F9E219B8A8F3}" type="datetimeFigureOut">
              <a:rPr lang="ru-RU" smtClean="0"/>
              <a:pPr>
                <a:defRPr/>
              </a:pPr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76958-50E3-4482-9DB7-AB20ECBA71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CB4987-71EC-4107-A026-9FC35D6E07F1}" type="datetimeFigureOut">
              <a:rPr lang="ru-RU" smtClean="0"/>
              <a:pPr>
                <a:defRPr/>
              </a:pPr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EBD67-FBBE-4B62-A3DC-D20893CEE8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6CFD1-0159-4EC1-A575-7E2AABFE7632}" type="datetimeFigureOut">
              <a:rPr lang="ru-RU" smtClean="0"/>
              <a:pPr>
                <a:defRPr/>
              </a:pPr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DFA8E-F08F-4C75-8F40-11C852BA96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3304134-5F14-446C-A016-32D5DBFD124F}" type="datetimeFigureOut">
              <a:rPr lang="ru-RU" smtClean="0"/>
              <a:pPr>
                <a:defRPr/>
              </a:pPr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9C5EB68-8DF8-4DEC-8F8A-72974B1067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5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762000"/>
            <a:ext cx="1727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4" name="Group 5"/>
          <p:cNvGrpSpPr>
            <a:grpSpLocks/>
          </p:cNvGrpSpPr>
          <p:nvPr/>
        </p:nvGrpSpPr>
        <p:grpSpPr bwMode="auto">
          <a:xfrm>
            <a:off x="0" y="0"/>
            <a:ext cx="2663825" cy="2592388"/>
            <a:chOff x="113" y="255"/>
            <a:chExt cx="3175" cy="2948"/>
          </a:xfrm>
        </p:grpSpPr>
        <p:sp>
          <p:nvSpPr>
            <p:cNvPr id="13320" name="AutoShape 6"/>
            <p:cNvSpPr>
              <a:spLocks noChangeArrowheads="1"/>
            </p:cNvSpPr>
            <p:nvPr/>
          </p:nvSpPr>
          <p:spPr bwMode="auto">
            <a:xfrm>
              <a:off x="113" y="255"/>
              <a:ext cx="3175" cy="2948"/>
            </a:xfrm>
            <a:prstGeom prst="cloudCallout">
              <a:avLst>
                <a:gd name="adj1" fmla="val 19764"/>
                <a:gd name="adj2" fmla="val 60176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13321" name="Picture 7" descr="j033728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1" y="935"/>
              <a:ext cx="2304" cy="1644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WordArt 11"/>
          <p:cNvSpPr>
            <a:spLocks noChangeArrowheads="1" noChangeShapeType="1" noTextEdit="1"/>
          </p:cNvSpPr>
          <p:nvPr/>
        </p:nvSpPr>
        <p:spPr bwMode="auto">
          <a:xfrm>
            <a:off x="1143000" y="2895600"/>
            <a:ext cx="7239000" cy="236220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  <p:txBody>
          <a:bodyPr wrap="none" fromWordArt="1">
            <a:prstTxWarp prst="textPlain">
              <a:avLst>
                <a:gd name="adj" fmla="val 49759"/>
              </a:avLst>
            </a:prstTxWarp>
          </a:bodyPr>
          <a:lstStyle/>
          <a:p>
            <a:pPr algn="ctr"/>
            <a:r>
              <a:rPr lang="ru-RU" sz="3600" kern="10" dirty="0">
                <a:ln w="31750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  <a:latin typeface="Impact"/>
              </a:rPr>
              <a:t>Вредные привычки</a:t>
            </a:r>
          </a:p>
          <a:p>
            <a:pPr algn="ctr"/>
            <a:r>
              <a:rPr lang="ru-RU" sz="3600" kern="10" dirty="0">
                <a:ln w="31750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  <a:latin typeface="Impact"/>
              </a:rPr>
              <a:t> и их влияние </a:t>
            </a:r>
          </a:p>
          <a:p>
            <a:pPr algn="ctr"/>
            <a:r>
              <a:rPr lang="ru-RU" sz="3600" kern="10" dirty="0">
                <a:ln w="31750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  <a:latin typeface="Impact"/>
              </a:rPr>
              <a:t>на </a:t>
            </a:r>
            <a:r>
              <a:rPr lang="ru-RU" sz="3600" kern="10" dirty="0" smtClean="0">
                <a:ln w="31750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  <a:latin typeface="Impact"/>
              </a:rPr>
              <a:t>здоровье</a:t>
            </a:r>
            <a:endParaRPr lang="ru-RU" sz="3600" kern="10" dirty="0">
              <a:ln w="31750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  <a:latin typeface="Impact"/>
            </a:endParaRPr>
          </a:p>
          <a:p>
            <a:pPr algn="ctr"/>
            <a:endParaRPr lang="ru-RU" sz="3600" kern="10" dirty="0">
              <a:ln w="31750">
                <a:solidFill>
                  <a:srgbClr val="FFFF00"/>
                </a:solidFill>
                <a:round/>
                <a:headEnd/>
                <a:tailEnd/>
              </a:ln>
              <a:solidFill>
                <a:srgbClr val="FF33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3721100" y="342900"/>
            <a:ext cx="2463800" cy="76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3315" name="Picture 8" descr="51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800600"/>
            <a:ext cx="1700213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4800600"/>
            <a:ext cx="1439863" cy="187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00400" y="2971800"/>
            <a:ext cx="2286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Algerian" pitchFamily="82" charset="0"/>
              </a:rPr>
              <a:t>Никотин наносит удар</a:t>
            </a:r>
          </a:p>
        </p:txBody>
      </p:sp>
      <p:pic>
        <p:nvPicPr>
          <p:cNvPr id="10245" name="Picture 5" descr="легкие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8600"/>
            <a:ext cx="19812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сердце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267200"/>
            <a:ext cx="17684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желуд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1910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4191000" y="2133600"/>
            <a:ext cx="381000" cy="685800"/>
          </a:xfrm>
          <a:prstGeom prst="upArrow">
            <a:avLst>
              <a:gd name="adj1" fmla="val 50000"/>
              <a:gd name="adj2" fmla="val 4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latin typeface="Stencil" pitchFamily="82" charset="0"/>
            </a:endParaRP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rot="-1965988">
            <a:off x="2743200" y="4572000"/>
            <a:ext cx="838200" cy="533400"/>
          </a:xfrm>
          <a:prstGeom prst="leftArrow">
            <a:avLst>
              <a:gd name="adj1" fmla="val 50000"/>
              <a:gd name="adj2" fmla="val 392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latin typeface="Stencil" pitchFamily="82" charset="0"/>
            </a:endParaRP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 rot="-8309324">
            <a:off x="5257800" y="4572000"/>
            <a:ext cx="838200" cy="533400"/>
          </a:xfrm>
          <a:prstGeom prst="leftArrow">
            <a:avLst>
              <a:gd name="adj1" fmla="val 50000"/>
              <a:gd name="adj2" fmla="val 392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latin typeface="Stencil" pitchFamily="82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800600" y="533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Легкие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81000" y="34290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Желудок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324600" y="35052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Сердце</a:t>
            </a:r>
          </a:p>
        </p:txBody>
      </p:sp>
      <p:pic>
        <p:nvPicPr>
          <p:cNvPr id="10263" name="Picture 23" descr="skele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81000"/>
            <a:ext cx="2247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53" grpId="0" animBg="1"/>
      <p:bldP spid="10254" grpId="0" animBg="1"/>
      <p:bldP spid="10255" grpId="0" animBg="1"/>
      <p:bldP spid="10256" grpId="0" autoUpdateAnimBg="0"/>
      <p:bldP spid="10257" grpId="0" autoUpdateAnimBg="0"/>
      <p:bldP spid="1025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/>
              <a:t>                 </a:t>
            </a:r>
            <a:r>
              <a:rPr lang="ru-RU">
                <a:solidFill>
                  <a:srgbClr val="E70B20"/>
                </a:solidFill>
              </a:rPr>
              <a:t>Вывод :</a:t>
            </a:r>
            <a:r>
              <a:rPr lang="ru-RU"/>
              <a:t> 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/>
              <a:t> </a:t>
            </a:r>
            <a:r>
              <a:rPr lang="ru-RU" sz="3600">
                <a:latin typeface="Arial Black" pitchFamily="34" charset="0"/>
              </a:rPr>
              <a:t>Дышать табачным дымом опасно для вашего здоровья.</a:t>
            </a: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267200"/>
            <a:ext cx="14414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343400"/>
            <a:ext cx="210026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 sz="quarter" idx="4294967295"/>
          </p:nvPr>
        </p:nvSpPr>
        <p:spPr>
          <a:xfrm>
            <a:off x="0" y="277813"/>
            <a:ext cx="8229600" cy="1139825"/>
          </a:xfrm>
        </p:spPr>
        <p:txBody>
          <a:bodyPr anchorCtr="0">
            <a:normAutofit fontScale="90000"/>
          </a:bodyPr>
          <a:lstStyle/>
          <a:p>
            <a:pPr eaLnBrk="1" hangingPunct="1">
              <a:buFontTx/>
              <a:buChar char="•"/>
              <a:defRPr/>
            </a:pPr>
            <a:r>
              <a:rPr lang="ru-RU"/>
              <a:t>   Алкоголь</a:t>
            </a:r>
            <a:br>
              <a:rPr lang="ru-RU"/>
            </a:br>
            <a:endParaRPr lang="ru-RU"/>
          </a:p>
        </p:txBody>
      </p:sp>
      <p:pic>
        <p:nvPicPr>
          <p:cNvPr id="23554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95400"/>
            <a:ext cx="1439863" cy="1871663"/>
          </a:xfrm>
        </p:spPr>
      </p:pic>
      <p:pic>
        <p:nvPicPr>
          <p:cNvPr id="23555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402638" y="1752600"/>
            <a:ext cx="741362" cy="1225550"/>
          </a:xfrm>
        </p:spPr>
      </p:pic>
      <p:pic>
        <p:nvPicPr>
          <p:cNvPr id="23556" name="Picture 10" descr="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810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 descr="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581400"/>
            <a:ext cx="21526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4" descr="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066800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2400"/>
            <a:ext cx="7772400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Algerian" pitchFamily="82" charset="0"/>
              </a:rPr>
              <a:t>О пьянстве и алкоголизме</a:t>
            </a:r>
          </a:p>
        </p:txBody>
      </p:sp>
      <p:pic>
        <p:nvPicPr>
          <p:cNvPr id="11267" name="Picture 3" descr="gir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24384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0" y="91440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folHlink"/>
                </a:solidFill>
              </a:rPr>
              <a:t>			</a:t>
            </a:r>
            <a:r>
              <a:rPr lang="ru-RU" sz="2400" b="1" dirty="0"/>
              <a:t>Алкоголь действует на </a:t>
            </a:r>
            <a:r>
              <a:rPr lang="ru-RU" sz="2400" b="1" dirty="0" smtClean="0"/>
              <a:t> мозг, 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           человек становится злым , 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			теряет над собой </a:t>
            </a:r>
            <a:r>
              <a:rPr lang="ru-RU" sz="2400" b="1" dirty="0" smtClean="0"/>
              <a:t>контроль</a:t>
            </a:r>
            <a:r>
              <a:rPr lang="ru-RU" sz="2400" b="1" dirty="0"/>
              <a:t>.</a:t>
            </a:r>
            <a:r>
              <a:rPr lang="ru-RU" sz="2400" b="1" dirty="0">
                <a:solidFill>
                  <a:schemeClr val="folHlink"/>
                </a:solidFill>
              </a:rPr>
              <a:t>					</a:t>
            </a:r>
            <a:r>
              <a:rPr lang="ru-RU" sz="2400" b="1" dirty="0" smtClean="0">
                <a:solidFill>
                  <a:schemeClr val="folHlink"/>
                </a:solidFill>
              </a:rPr>
              <a:t> </a:t>
            </a:r>
            <a:endParaRPr lang="ru-RU" sz="2400" b="1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 dirty="0"/>
              <a:t>Алкоголь разрушает печень, сердце, 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мозг. </a:t>
            </a:r>
            <a:endParaRPr lang="ru-RU" sz="2400" b="1" dirty="0" smtClean="0"/>
          </a:p>
          <a:p>
            <a:pPr>
              <a:spcBef>
                <a:spcPct val="50000"/>
              </a:spcBef>
            </a:pPr>
            <a:r>
              <a:rPr lang="ru-RU" sz="2400" b="1" dirty="0" smtClean="0"/>
              <a:t>Пьяница </a:t>
            </a:r>
            <a:r>
              <a:rPr lang="ru-RU" sz="2400" b="1" dirty="0"/>
              <a:t>в семье – это горе, 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особенно детям</a:t>
            </a:r>
            <a:r>
              <a:rPr lang="ru-RU" sz="2400" b="1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/>
              <a:t> </a:t>
            </a:r>
            <a:r>
              <a:rPr lang="ru-RU" sz="2400" b="1" dirty="0"/>
              <a:t>Алкоголь вреден </a:t>
            </a:r>
            <a:r>
              <a:rPr lang="ru-RU" sz="2400" b="1" dirty="0" smtClean="0"/>
              <a:t>для </a:t>
            </a:r>
            <a:r>
              <a:rPr lang="ru-RU" sz="2400" b="1" dirty="0"/>
              <a:t>растущего </a:t>
            </a:r>
            <a:r>
              <a:rPr lang="ru-RU" sz="2400" b="1" dirty="0" smtClean="0"/>
              <a:t>организма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/>
              <a:t> </a:t>
            </a:r>
            <a:r>
              <a:rPr lang="ru-RU" sz="2400" b="1" dirty="0"/>
              <a:t>и может </a:t>
            </a:r>
            <a:r>
              <a:rPr lang="ru-RU" sz="2400" b="1" dirty="0" smtClean="0"/>
              <a:t>привести </a:t>
            </a:r>
            <a:r>
              <a:rPr lang="ru-RU" sz="2400" b="1" dirty="0"/>
              <a:t>к </a:t>
            </a:r>
            <a:r>
              <a:rPr lang="ru-RU" sz="2400" b="1" dirty="0" smtClean="0"/>
              <a:t>инвалидности</a:t>
            </a:r>
            <a:r>
              <a:rPr lang="ru-RU" sz="2400" b="1" dirty="0" smtClean="0">
                <a:solidFill>
                  <a:schemeClr val="folHlink"/>
                </a:solidFill>
              </a:rPr>
              <a:t>.</a:t>
            </a:r>
            <a:endParaRPr lang="ru-RU" sz="24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8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>
                <a:solidFill>
                  <a:srgbClr val="E70B20"/>
                </a:solidFill>
              </a:rPr>
              <a:t>Вывод: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>
                <a:latin typeface="Arial Black" pitchFamily="34" charset="0"/>
              </a:rPr>
              <a:t>Алкоголь опасен для вашего здоровья .</a:t>
            </a:r>
          </a:p>
        </p:txBody>
      </p:sp>
      <p:pic>
        <p:nvPicPr>
          <p:cNvPr id="25603" name="Picture 4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581400"/>
            <a:ext cx="21526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Ctr="0"/>
          <a:lstStyle/>
          <a:p>
            <a:pPr eaLnBrk="1" hangingPunct="1">
              <a:buFontTx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Наркотики</a:t>
            </a:r>
          </a:p>
        </p:txBody>
      </p:sp>
      <p:grpSp>
        <p:nvGrpSpPr>
          <p:cNvPr id="26626" name="Group 4"/>
          <p:cNvGrpSpPr>
            <a:grpSpLocks/>
          </p:cNvGrpSpPr>
          <p:nvPr/>
        </p:nvGrpSpPr>
        <p:grpSpPr bwMode="auto">
          <a:xfrm>
            <a:off x="2895600" y="1752600"/>
            <a:ext cx="5040313" cy="4679950"/>
            <a:chOff x="113" y="255"/>
            <a:chExt cx="3175" cy="2948"/>
          </a:xfrm>
        </p:grpSpPr>
        <p:sp>
          <p:nvSpPr>
            <p:cNvPr id="26630" name="AutoShape 5"/>
            <p:cNvSpPr>
              <a:spLocks noChangeArrowheads="1"/>
            </p:cNvSpPr>
            <p:nvPr/>
          </p:nvSpPr>
          <p:spPr bwMode="auto">
            <a:xfrm>
              <a:off x="113" y="255"/>
              <a:ext cx="3175" cy="2948"/>
            </a:xfrm>
            <a:prstGeom prst="cloudCallout">
              <a:avLst>
                <a:gd name="adj1" fmla="val 19764"/>
                <a:gd name="adj2" fmla="val 60176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26631" name="Picture 6" descr="j033728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1" y="935"/>
              <a:ext cx="2304" cy="1644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27" name="Picture 7" descr="56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28600"/>
            <a:ext cx="17287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na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149725"/>
            <a:ext cx="229711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4478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228600"/>
            <a:ext cx="5867400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4800" b="1" dirty="0">
                <a:solidFill>
                  <a:schemeClr val="tx1"/>
                </a:solidFill>
              </a:rPr>
              <a:t>О наркотиках</a:t>
            </a:r>
          </a:p>
        </p:txBody>
      </p:sp>
      <p:pic>
        <p:nvPicPr>
          <p:cNvPr id="15363" name="Picture 3" descr="j03372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676400"/>
            <a:ext cx="20574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виды наркот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676400"/>
            <a:ext cx="16764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уко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04800"/>
            <a:ext cx="20018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990600" y="3276600"/>
            <a:ext cx="7772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К наркотикам привыкают очень быстро, а зависимость вылечить очень трудно.</a:t>
            </a:r>
          </a:p>
          <a:p>
            <a:pPr>
              <a:spcBef>
                <a:spcPct val="50000"/>
              </a:spcBef>
            </a:pPr>
            <a:r>
              <a:rPr lang="ru-RU" sz="2000" dirty="0"/>
              <a:t>Наркотики </a:t>
            </a:r>
            <a:r>
              <a:rPr lang="ru-RU" sz="2000" dirty="0" smtClean="0"/>
              <a:t> </a:t>
            </a:r>
            <a:r>
              <a:rPr lang="ru-RU" sz="2000" dirty="0"/>
              <a:t>вызывают </a:t>
            </a:r>
            <a:r>
              <a:rPr lang="ru-RU" sz="2000" dirty="0" smtClean="0"/>
              <a:t>галлюцинации и  бред.</a:t>
            </a:r>
          </a:p>
          <a:p>
            <a:pPr>
              <a:spcBef>
                <a:spcPct val="50000"/>
              </a:spcBef>
            </a:pPr>
            <a:r>
              <a:rPr lang="ru-RU" sz="2000" dirty="0" smtClean="0"/>
              <a:t> </a:t>
            </a:r>
            <a:r>
              <a:rPr lang="ru-RU" sz="2000" dirty="0"/>
              <a:t>Применение наркотиков </a:t>
            </a:r>
            <a:r>
              <a:rPr lang="ru-RU" sz="2000" dirty="0" smtClean="0"/>
              <a:t>приводит </a:t>
            </a:r>
            <a:r>
              <a:rPr lang="ru-RU" sz="2000" dirty="0"/>
              <a:t>к смертельным заболеваниям.</a:t>
            </a:r>
          </a:p>
          <a:p>
            <a:pPr>
              <a:spcBef>
                <a:spcPct val="50000"/>
              </a:spcBef>
            </a:pPr>
            <a:r>
              <a:rPr lang="ru-RU" sz="2000" dirty="0"/>
              <a:t>Наркотики убивают ум, здоровье, силы человека.</a:t>
            </a:r>
          </a:p>
          <a:p>
            <a:pPr>
              <a:spcBef>
                <a:spcPct val="50000"/>
              </a:spcBef>
            </a:pPr>
            <a:r>
              <a:rPr lang="ru-RU" sz="2000" dirty="0"/>
              <a:t>Наркоманы – плохие работники, они приносят семье </a:t>
            </a:r>
            <a:r>
              <a:rPr lang="ru-RU" sz="2000" dirty="0" smtClean="0"/>
              <a:t>горе и являются </a:t>
            </a:r>
            <a:r>
              <a:rPr lang="ru-RU" sz="2000" dirty="0"/>
              <a:t>причиной несчастных случаев.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>
                <a:solidFill>
                  <a:srgbClr val="E70B20"/>
                </a:solidFill>
              </a:rPr>
              <a:t>Вывод: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371600"/>
            <a:ext cx="8007350" cy="472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>
                <a:latin typeface="Arial Black" pitchFamily="34" charset="0"/>
              </a:rPr>
              <a:t>Наркотики – это гибель для человечества. </a:t>
            </a:r>
          </a:p>
        </p:txBody>
      </p:sp>
      <p:pic>
        <p:nvPicPr>
          <p:cNvPr id="28675" name="Picture 4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7338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6" name="Group 5"/>
          <p:cNvGrpSpPr>
            <a:grpSpLocks/>
          </p:cNvGrpSpPr>
          <p:nvPr/>
        </p:nvGrpSpPr>
        <p:grpSpPr bwMode="auto">
          <a:xfrm>
            <a:off x="4572000" y="2590800"/>
            <a:ext cx="4114800" cy="3581400"/>
            <a:chOff x="113" y="255"/>
            <a:chExt cx="3175" cy="2948"/>
          </a:xfrm>
        </p:grpSpPr>
        <p:sp>
          <p:nvSpPr>
            <p:cNvPr id="28677" name="AutoShape 6"/>
            <p:cNvSpPr>
              <a:spLocks noChangeArrowheads="1"/>
            </p:cNvSpPr>
            <p:nvPr/>
          </p:nvSpPr>
          <p:spPr bwMode="auto">
            <a:xfrm>
              <a:off x="113" y="255"/>
              <a:ext cx="3175" cy="2948"/>
            </a:xfrm>
            <a:prstGeom prst="cloudCallout">
              <a:avLst>
                <a:gd name="adj1" fmla="val 19764"/>
                <a:gd name="adj2" fmla="val 60176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28678" name="Picture 7" descr="j033728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1" y="935"/>
              <a:ext cx="2304" cy="1644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229600" cy="113982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600" b="1">
                <a:solidFill>
                  <a:schemeClr val="tx1"/>
                </a:solidFill>
              </a:rPr>
              <a:t>ТЕЛЕМАНИЯ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2895600" y="1600201"/>
            <a:ext cx="60960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/>
              <a:t>Наносится вред здоровью.</a:t>
            </a:r>
            <a:endParaRPr lang="ru-RU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/>
              <a:t>О</a:t>
            </a:r>
            <a:r>
              <a:rPr lang="ru-RU" b="1" dirty="0" smtClean="0"/>
              <a:t>жирение</a:t>
            </a:r>
            <a:r>
              <a:rPr lang="ru-RU" b="1" dirty="0"/>
              <a:t>, </a:t>
            </a:r>
            <a:r>
              <a:rPr lang="ru-RU" b="1" dirty="0" smtClean="0"/>
              <a:t>заболевания сердца.</a:t>
            </a:r>
            <a:endParaRPr lang="ru-RU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/>
              <a:t>Развитие неврозов.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/>
              <a:t>Нарушения психики.</a:t>
            </a:r>
            <a:endParaRPr lang="ru-RU" dirty="0"/>
          </a:p>
        </p:txBody>
      </p:sp>
      <p:pic>
        <p:nvPicPr>
          <p:cNvPr id="29699" name="Picture 4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21" y="1600200"/>
            <a:ext cx="279014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7759" y="4172655"/>
            <a:ext cx="2774479" cy="207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IMGA0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172655"/>
            <a:ext cx="2743200" cy="20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>
                <a:solidFill>
                  <a:schemeClr val="tx1"/>
                </a:solidFill>
              </a:rPr>
              <a:t>ИНТЕРНЕТ - ПРИСТРАСТИЕ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924800" cy="2285999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/>
              <a:t>Физическийвред</a:t>
            </a:r>
            <a:r>
              <a:rPr lang="ru-RU" b="1" dirty="0" smtClean="0"/>
              <a:t> здоровью </a:t>
            </a:r>
            <a:r>
              <a:rPr lang="ru-RU" b="1" dirty="0"/>
              <a:t>наносят излучения, долгое сидение в одной позе.</a:t>
            </a:r>
          </a:p>
          <a:p>
            <a:pPr eaLnBrk="1" hangingPunct="1">
              <a:defRPr/>
            </a:pPr>
            <a:r>
              <a:rPr lang="ru-RU" b="1" dirty="0"/>
              <a:t>Психологический вред</a:t>
            </a:r>
          </a:p>
        </p:txBody>
      </p:sp>
      <p:pic>
        <p:nvPicPr>
          <p:cNvPr id="30723" name="Picture 4" descr="logo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86200"/>
            <a:ext cx="345308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8000"/>
              <a:t>Какие бывают привычки?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b="1">
                <a:solidFill>
                  <a:schemeClr val="tx1"/>
                </a:solidFill>
              </a:rPr>
              <a:t>МОБИЛЬНЫЕ ТЕЛЕФОНЫ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1600200"/>
            <a:ext cx="5257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/>
              <a:t>Микроволновое излучение может угрожать клеткам мозга. </a:t>
            </a:r>
          </a:p>
          <a:p>
            <a:pPr eaLnBrk="1" hangingPunct="1">
              <a:defRPr/>
            </a:pPr>
            <a:r>
              <a:rPr lang="ru-RU" sz="3400" b="1"/>
              <a:t>Необходимо ограничить время пользования телефоном!</a:t>
            </a:r>
          </a:p>
          <a:p>
            <a:pPr eaLnBrk="1" hangingPunct="1">
              <a:defRPr/>
            </a:pPr>
            <a:endParaRPr lang="ru-RU"/>
          </a:p>
        </p:txBody>
      </p:sp>
      <p:pic>
        <p:nvPicPr>
          <p:cNvPr id="31747" name="Picture 4" descr="43283_gallery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21605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dirty="0">
                <a:solidFill>
                  <a:schemeClr val="tx1"/>
                </a:solidFill>
              </a:rPr>
              <a:t>Вредным привычкам  – НЕТ!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1219200" y="1219200"/>
            <a:ext cx="684053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 eaLnBrk="0" hangingPunct="0"/>
            <a:endParaRPr lang="ru-RU" sz="2400">
              <a:latin typeface="Arial Black" pitchFamily="34" charset="0"/>
            </a:endParaRPr>
          </a:p>
          <a:p>
            <a:pPr indent="342900" algn="ctr" eaLnBrk="0" hangingPunct="0"/>
            <a:endParaRPr lang="ru-RU" sz="2400">
              <a:latin typeface="Arial Black" pitchFamily="34" charset="0"/>
            </a:endParaRPr>
          </a:p>
          <a:p>
            <a:pPr indent="342900" algn="ctr" eaLnBrk="0" hangingPunct="0"/>
            <a:endParaRPr lang="ru-RU" sz="2400">
              <a:latin typeface="Arial Black" pitchFamily="34" charset="0"/>
            </a:endParaRPr>
          </a:p>
          <a:p>
            <a:pPr indent="342900" algn="r" eaLnBrk="0" hangingPunct="0"/>
            <a:r>
              <a:rPr lang="ru-RU" sz="2400">
                <a:latin typeface="Arial Black" pitchFamily="34" charset="0"/>
              </a:rPr>
              <a:t>Вредным привычкам  – нет! </a:t>
            </a:r>
          </a:p>
          <a:p>
            <a:pPr indent="342900" algn="r" eaLnBrk="0" hangingPunct="0"/>
            <a:r>
              <a:rPr lang="ru-RU" sz="2400">
                <a:latin typeface="Arial Black" pitchFamily="34" charset="0"/>
              </a:rPr>
              <a:t>Скажи всем друзьям.</a:t>
            </a:r>
          </a:p>
          <a:p>
            <a:pPr indent="342900" algn="r" eaLnBrk="0" hangingPunct="0"/>
            <a:r>
              <a:rPr lang="ru-RU" sz="2400">
                <a:latin typeface="Arial Black" pitchFamily="34" charset="0"/>
              </a:rPr>
              <a:t>Вредным привычкам  – нет! </a:t>
            </a:r>
          </a:p>
          <a:p>
            <a:pPr indent="342900" algn="r" eaLnBrk="0" hangingPunct="0"/>
            <a:r>
              <a:rPr lang="ru-RU" sz="2400">
                <a:latin typeface="Arial Black" pitchFamily="34" charset="0"/>
              </a:rPr>
              <a:t>Скажи себе сам.</a:t>
            </a:r>
          </a:p>
          <a:p>
            <a:pPr indent="342900" algn="r" eaLnBrk="0" hangingPunct="0"/>
            <a:r>
              <a:rPr lang="ru-RU" sz="2400">
                <a:latin typeface="Arial Black" pitchFamily="34" charset="0"/>
              </a:rPr>
              <a:t>Вредные привычки  – плохо! </a:t>
            </a:r>
          </a:p>
          <a:p>
            <a:pPr indent="342900" algn="r" eaLnBrk="0" hangingPunct="0"/>
            <a:r>
              <a:rPr lang="ru-RU" sz="2400">
                <a:latin typeface="Arial Black" pitchFamily="34" charset="0"/>
              </a:rPr>
              <a:t>Знай всегда.</a:t>
            </a:r>
          </a:p>
          <a:p>
            <a:pPr indent="342900" algn="r" eaLnBrk="0" hangingPunct="0"/>
            <a:r>
              <a:rPr lang="ru-RU" sz="2400">
                <a:latin typeface="Arial Black" pitchFamily="34" charset="0"/>
              </a:rPr>
              <a:t>Вредные привычки  – смерть! </a:t>
            </a:r>
          </a:p>
          <a:p>
            <a:pPr indent="342900" algn="r" eaLnBrk="0" hangingPunct="0"/>
            <a:r>
              <a:rPr lang="ru-RU" sz="2400">
                <a:latin typeface="Arial Black" pitchFamily="34" charset="0"/>
              </a:rPr>
              <a:t>Убьёшь себя.</a:t>
            </a:r>
          </a:p>
        </p:txBody>
      </p:sp>
      <p:pic>
        <p:nvPicPr>
          <p:cNvPr id="32771" name="Picture 5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2514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Девять заповедей здоровья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1) четкий режим дня;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2) свежий воздух;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3) больше смеха;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4) физическая активность;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5) правильное питание;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6) не пить, не курить;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7) личная гигиена;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8) любовь к себе и другим;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9) занятия по душе.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b="1" u="sng" dirty="0"/>
              <a:t>Полезные привычки</a:t>
            </a:r>
          </a:p>
        </p:txBody>
      </p:sp>
      <p:sp>
        <p:nvSpPr>
          <p:cNvPr id="11272" name="Rectangle 8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381000" y="1524000"/>
            <a:ext cx="876300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>
                <a:latin typeface="Arial Black" pitchFamily="34" charset="0"/>
              </a:rPr>
              <a:t>Привычки</a:t>
            </a:r>
            <a:r>
              <a:rPr lang="ru-RU" sz="4000" dirty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которые 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сохраняют  здоровье </a:t>
            </a:r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считаются    </a:t>
            </a:r>
            <a:r>
              <a:rPr lang="ru-RU" sz="4000" dirty="0">
                <a:latin typeface="Arial Black" pitchFamily="34" charset="0"/>
              </a:rPr>
              <a:t>полезными</a:t>
            </a:r>
            <a:r>
              <a:rPr lang="ru-RU" sz="4000" b="1" dirty="0" smtClean="0">
                <a:solidFill>
                  <a:srgbClr val="FF0066"/>
                </a:solidFill>
                <a:latin typeface="Arial Black" pitchFamily="34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dirty="0">
              <a:solidFill>
                <a:srgbClr val="FF0066"/>
              </a:solidFill>
              <a:latin typeface="Arial Black" pitchFamily="34" charset="0"/>
            </a:endParaRPr>
          </a:p>
          <a:p>
            <a:pPr algn="ctr" eaLnBrk="1" hangingPunct="1">
              <a:buNone/>
              <a:defRPr/>
            </a:pPr>
            <a:r>
              <a:rPr lang="ru-RU" sz="4000" b="1" dirty="0"/>
              <a:t>Назовите полезные привычки</a:t>
            </a:r>
            <a:endParaRPr lang="ru-RU" sz="4000" b="1" dirty="0" smtClean="0">
              <a:solidFill>
                <a:srgbClr val="FF0066"/>
              </a:solidFill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0066"/>
                </a:solidFill>
                <a:latin typeface="Arial Black" pitchFamily="34" charset="0"/>
              </a:rPr>
              <a:t/>
            </a:r>
            <a:br>
              <a:rPr lang="ru-RU" sz="2400" b="1" dirty="0">
                <a:solidFill>
                  <a:srgbClr val="FF0066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FF0066"/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rgbClr val="FF0066"/>
                </a:solidFill>
                <a:latin typeface="Arial Black" pitchFamily="34" charset="0"/>
              </a:rPr>
            </a:br>
            <a:r>
              <a:rPr lang="ru-RU" sz="2400" dirty="0">
                <a:latin typeface="Arial Black" pitchFamily="34" charset="0"/>
              </a:rPr>
              <a:t/>
            </a:r>
            <a:br>
              <a:rPr lang="ru-RU" sz="2400" dirty="0"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  <a:p>
            <a:pPr eaLnBrk="1" hangingPunct="1">
              <a:defRPr/>
            </a:pP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Полезные привычки : </a:t>
            </a: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ru-RU" dirty="0" smtClean="0">
                <a:latin typeface="Arial Black" pitchFamily="34" charset="0"/>
              </a:rPr>
              <a:t>-умываться</a:t>
            </a:r>
            <a:r>
              <a:rPr lang="ru-RU" dirty="0">
                <a:latin typeface="Arial Black" pitchFamily="34" charset="0"/>
              </a:rPr>
              <a:t>;</a:t>
            </a:r>
          </a:p>
          <a:p>
            <a:pPr marL="0" indent="0" eaLnBrk="1" hangingPunct="1">
              <a:buNone/>
              <a:defRPr/>
            </a:pPr>
            <a:r>
              <a:rPr lang="ru-RU" dirty="0" smtClean="0">
                <a:latin typeface="Arial Black" pitchFamily="34" charset="0"/>
              </a:rPr>
              <a:t>-чистить </a:t>
            </a:r>
            <a:r>
              <a:rPr lang="ru-RU" dirty="0">
                <a:latin typeface="Arial Black" pitchFamily="34" charset="0"/>
              </a:rPr>
              <a:t>зубы;</a:t>
            </a:r>
          </a:p>
          <a:p>
            <a:pPr marL="0" indent="0" eaLnBrk="1" hangingPunct="1">
              <a:buNone/>
              <a:defRPr/>
            </a:pPr>
            <a:r>
              <a:rPr lang="ru-RU" dirty="0" smtClean="0">
                <a:latin typeface="Arial Black" pitchFamily="34" charset="0"/>
              </a:rPr>
              <a:t>-соблюдать </a:t>
            </a:r>
            <a:r>
              <a:rPr lang="ru-RU" dirty="0">
                <a:latin typeface="Arial Black" pitchFamily="34" charset="0"/>
              </a:rPr>
              <a:t>режим дня;</a:t>
            </a:r>
          </a:p>
          <a:p>
            <a:pPr marL="0" indent="0" eaLnBrk="1" hangingPunct="1">
              <a:buNone/>
              <a:defRPr/>
            </a:pPr>
            <a:r>
              <a:rPr lang="ru-RU" dirty="0" smtClean="0">
                <a:latin typeface="Arial Black" pitchFamily="34" charset="0"/>
              </a:rPr>
              <a:t>-спать с </a:t>
            </a:r>
            <a:r>
              <a:rPr lang="ru-RU" dirty="0">
                <a:latin typeface="Arial Black" pitchFamily="34" charset="0"/>
              </a:rPr>
              <a:t>открытой </a:t>
            </a:r>
          </a:p>
          <a:p>
            <a:pPr eaLnBrk="1" hangingPunct="1">
              <a:buNone/>
              <a:defRPr/>
            </a:pPr>
            <a:r>
              <a:rPr lang="ru-RU" dirty="0" smtClean="0">
                <a:latin typeface="Arial Black" pitchFamily="34" charset="0"/>
              </a:rPr>
              <a:t>форточкой;</a:t>
            </a:r>
          </a:p>
          <a:p>
            <a:pPr eaLnBrk="1" hangingPunct="1">
              <a:buNone/>
              <a:defRPr/>
            </a:pPr>
            <a:r>
              <a:rPr lang="ru-RU" dirty="0" smtClean="0">
                <a:latin typeface="Arial Black" pitchFamily="34" charset="0"/>
              </a:rPr>
              <a:t>-делать утреннюю </a:t>
            </a:r>
          </a:p>
          <a:p>
            <a:pPr eaLnBrk="1" hangingPunct="1">
              <a:buNone/>
              <a:defRPr/>
            </a:pPr>
            <a:r>
              <a:rPr lang="ru-RU" dirty="0" smtClean="0">
                <a:latin typeface="Arial Black" pitchFamily="34" charset="0"/>
              </a:rPr>
              <a:t>зарядку</a:t>
            </a:r>
          </a:p>
          <a:p>
            <a:pPr eaLnBrk="1" hangingPunct="1">
              <a:buNone/>
              <a:defRPr/>
            </a:pP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914399"/>
            <a:ext cx="1683778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320" y="3962400"/>
            <a:ext cx="2316479" cy="280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74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Вредные привычки.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>
                <a:latin typeface="Arial Black" pitchFamily="34" charset="0"/>
              </a:rPr>
              <a:t>Привычки</a:t>
            </a:r>
            <a:r>
              <a:rPr lang="ru-RU" sz="4000" dirty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которые приносят вред </a:t>
            </a:r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здоровью , называются </a:t>
            </a:r>
            <a:r>
              <a:rPr lang="ru-RU" sz="4000" dirty="0">
                <a:latin typeface="Arial Black" pitchFamily="34" charset="0"/>
              </a:rPr>
              <a:t>вредными </a:t>
            </a:r>
            <a:r>
              <a:rPr lang="ru-RU" sz="4000" dirty="0">
                <a:solidFill>
                  <a:srgbClr val="FF0066"/>
                </a:solidFill>
                <a:latin typeface="Arial Black" pitchFamily="34" charset="0"/>
              </a:rPr>
              <a:t>. </a:t>
            </a:r>
            <a:endParaRPr lang="ru-RU" sz="4000" dirty="0" smtClean="0">
              <a:solidFill>
                <a:srgbClr val="FF0066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sz="4000" dirty="0">
              <a:solidFill>
                <a:srgbClr val="FF0066"/>
              </a:solidFill>
              <a:latin typeface="Arial Black" pitchFamily="34" charset="0"/>
            </a:endParaRPr>
          </a:p>
          <a:p>
            <a:pPr algn="ctr" eaLnBrk="1" hangingPunct="1">
              <a:buNone/>
              <a:defRPr/>
            </a:pPr>
            <a:r>
              <a:rPr lang="ru-RU" sz="4000" b="1" dirty="0"/>
              <a:t>Назовите </a:t>
            </a:r>
            <a:r>
              <a:rPr lang="ru-RU" sz="4000" b="1" dirty="0" smtClean="0"/>
              <a:t>вредные </a:t>
            </a:r>
            <a:r>
              <a:rPr lang="ru-RU" sz="4000" b="1" dirty="0"/>
              <a:t>привычки</a:t>
            </a:r>
            <a:endParaRPr lang="ru-RU" sz="4000" b="1" dirty="0">
              <a:solidFill>
                <a:srgbClr val="FF0066"/>
              </a:solidFill>
              <a:latin typeface="Arial Black" pitchFamily="34" charset="0"/>
            </a:endParaRPr>
          </a:p>
          <a:p>
            <a:pPr algn="ctr" eaLnBrk="1" hangingPunct="1">
              <a:buNone/>
              <a:defRPr/>
            </a:pPr>
            <a:r>
              <a:rPr lang="ru-RU" sz="2400" b="1" dirty="0">
                <a:solidFill>
                  <a:srgbClr val="FF0066"/>
                </a:solidFill>
                <a:latin typeface="Arial Black" pitchFamily="34" charset="0"/>
              </a:rPr>
              <a:t/>
            </a:r>
            <a:br>
              <a:rPr lang="ru-RU" sz="2400" b="1" dirty="0">
                <a:solidFill>
                  <a:srgbClr val="FF0066"/>
                </a:solidFill>
                <a:latin typeface="Arial Black" pitchFamily="34" charset="0"/>
              </a:rPr>
            </a:br>
            <a:endParaRPr lang="ru-RU" sz="4000" dirty="0" smtClean="0">
              <a:solidFill>
                <a:srgbClr val="FF0066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66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0066"/>
                </a:solidFill>
                <a:latin typeface="Arial Black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74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Вредные привычки 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 Black" pitchFamily="34" charset="0"/>
              </a:rPr>
              <a:t>есть много </a:t>
            </a:r>
            <a:r>
              <a:rPr lang="ru-RU" dirty="0" smtClean="0">
                <a:latin typeface="Arial Black" pitchFamily="34" charset="0"/>
              </a:rPr>
              <a:t>сладостей;</a:t>
            </a:r>
          </a:p>
          <a:p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долго сидеть </a:t>
            </a:r>
            <a:r>
              <a:rPr lang="ru-RU" dirty="0" smtClean="0">
                <a:latin typeface="Arial Black" pitchFamily="34" charset="0"/>
              </a:rPr>
              <a:t>у </a:t>
            </a:r>
            <a:r>
              <a:rPr lang="ru-RU" dirty="0">
                <a:latin typeface="Arial Black" pitchFamily="34" charset="0"/>
              </a:rPr>
              <a:t>компьютера и </a:t>
            </a:r>
            <a:r>
              <a:rPr lang="ru-RU" dirty="0" smtClean="0">
                <a:latin typeface="Arial Black" pitchFamily="34" charset="0"/>
              </a:rPr>
              <a:t>телевизора;</a:t>
            </a:r>
          </a:p>
          <a:p>
            <a:r>
              <a:rPr lang="ru-RU" dirty="0" smtClean="0">
                <a:latin typeface="Arial Black" pitchFamily="34" charset="0"/>
              </a:rPr>
              <a:t>читать лёжа;</a:t>
            </a:r>
          </a:p>
          <a:p>
            <a:r>
              <a:rPr lang="ru-RU" dirty="0" smtClean="0">
                <a:latin typeface="Arial Black" pitchFamily="34" charset="0"/>
              </a:rPr>
              <a:t>  </a:t>
            </a:r>
            <a:r>
              <a:rPr lang="ru-RU" dirty="0">
                <a:latin typeface="Arial Black" pitchFamily="34" charset="0"/>
              </a:rPr>
              <a:t>разговаривать во время </a:t>
            </a:r>
            <a:r>
              <a:rPr lang="ru-RU" dirty="0" smtClean="0">
                <a:latin typeface="Arial Black" pitchFamily="34" charset="0"/>
              </a:rPr>
              <a:t>еды</a:t>
            </a:r>
          </a:p>
          <a:p>
            <a:pPr marL="0" indent="0">
              <a:buNone/>
            </a:pPr>
            <a:endParaRPr lang="ru-RU" dirty="0"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503127"/>
            <a:ext cx="266223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2" descr="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465027"/>
            <a:ext cx="232575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03127"/>
            <a:ext cx="217646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023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89013" y="447675"/>
            <a:ext cx="8154987" cy="969963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4000" dirty="0">
                <a:solidFill>
                  <a:schemeClr val="tx1"/>
                </a:solidFill>
              </a:rPr>
              <a:t>Наиболее опасно влияют на здоровье человека  вредные привычки :</a:t>
            </a:r>
          </a:p>
        </p:txBody>
      </p:sp>
      <p:sp>
        <p:nvSpPr>
          <p:cNvPr id="15370" name="Rectangle 10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2093913"/>
            <a:ext cx="4037013" cy="4032250"/>
          </a:xfrm>
        </p:spPr>
        <p:txBody>
          <a:bodyPr/>
          <a:lstStyle/>
          <a:p>
            <a:pPr algn="just" eaLnBrk="1" hangingPunct="1">
              <a:spcBef>
                <a:spcPct val="40000"/>
              </a:spcBef>
              <a:defRPr/>
            </a:pPr>
            <a:r>
              <a:rPr lang="ru-RU" sz="4000" dirty="0"/>
              <a:t>Алкоголь</a:t>
            </a:r>
          </a:p>
          <a:p>
            <a:pPr algn="just" eaLnBrk="1" hangingPunct="1">
              <a:spcBef>
                <a:spcPct val="40000"/>
              </a:spcBef>
              <a:defRPr/>
            </a:pPr>
            <a:r>
              <a:rPr lang="ru-RU" sz="4000" dirty="0"/>
              <a:t>Наркотики</a:t>
            </a:r>
          </a:p>
          <a:p>
            <a:pPr algn="just" eaLnBrk="1" hangingPunct="1">
              <a:spcBef>
                <a:spcPct val="40000"/>
              </a:spcBef>
              <a:defRPr/>
            </a:pPr>
            <a:r>
              <a:rPr lang="ru-RU" sz="4000" dirty="0"/>
              <a:t>Курение</a:t>
            </a:r>
          </a:p>
          <a:p>
            <a:pPr algn="just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endParaRPr lang="ru-RU" sz="4000" dirty="0"/>
          </a:p>
          <a:p>
            <a:pPr eaLnBrk="1" hangingPunct="1">
              <a:defRPr/>
            </a:pPr>
            <a:endParaRPr lang="ru-RU" sz="2800" dirty="0"/>
          </a:p>
        </p:txBody>
      </p:sp>
      <p:pic>
        <p:nvPicPr>
          <p:cNvPr id="18437" name="Picture 1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0" y="4419600"/>
            <a:ext cx="1524000" cy="1866900"/>
          </a:xfrm>
        </p:spPr>
      </p:pic>
      <p:grpSp>
        <p:nvGrpSpPr>
          <p:cNvPr id="18435" name="Group 13"/>
          <p:cNvGrpSpPr>
            <a:grpSpLocks/>
          </p:cNvGrpSpPr>
          <p:nvPr/>
        </p:nvGrpSpPr>
        <p:grpSpPr bwMode="auto">
          <a:xfrm>
            <a:off x="6518275" y="1905000"/>
            <a:ext cx="2625725" cy="2798763"/>
            <a:chOff x="113" y="255"/>
            <a:chExt cx="3175" cy="2948"/>
          </a:xfrm>
        </p:grpSpPr>
        <p:sp>
          <p:nvSpPr>
            <p:cNvPr id="18439" name="AutoShape 14"/>
            <p:cNvSpPr>
              <a:spLocks noChangeArrowheads="1"/>
            </p:cNvSpPr>
            <p:nvPr/>
          </p:nvSpPr>
          <p:spPr bwMode="auto">
            <a:xfrm>
              <a:off x="113" y="255"/>
              <a:ext cx="3175" cy="2948"/>
            </a:xfrm>
            <a:prstGeom prst="cloudCallout">
              <a:avLst>
                <a:gd name="adj1" fmla="val 19764"/>
                <a:gd name="adj2" fmla="val 6017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18440" name="Picture 15" descr="j033728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1" y="935"/>
              <a:ext cx="2304" cy="1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6" name="Picture 16" descr="HH0088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86000"/>
            <a:ext cx="10112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96950" y="1054100"/>
            <a:ext cx="8147050" cy="363538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endParaRPr lang="ru-RU" sz="4000">
              <a:solidFill>
                <a:schemeClr val="tx1"/>
              </a:solidFill>
            </a:endParaRPr>
          </a:p>
        </p:txBody>
      </p:sp>
      <p:pic>
        <p:nvPicPr>
          <p:cNvPr id="2" name="Picture 3" descr="HH00887_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132763" y="1052513"/>
            <a:ext cx="1011237" cy="1584325"/>
          </a:xfrm>
        </p:spPr>
      </p:pic>
      <p:pic>
        <p:nvPicPr>
          <p:cNvPr id="19459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25538"/>
            <a:ext cx="1441450" cy="1439862"/>
          </a:xfrm>
        </p:spPr>
      </p:pic>
      <p:pic>
        <p:nvPicPr>
          <p:cNvPr id="19460" name="Picture 5" descr="HM00146_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267575" y="3641725"/>
            <a:ext cx="1876425" cy="1376363"/>
          </a:xfrm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348038" y="476250"/>
            <a:ext cx="3052762" cy="59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Курение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500438"/>
            <a:ext cx="210026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1412875"/>
            <a:ext cx="25923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 descr="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5029200"/>
            <a:ext cx="17795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41148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ru-RU" sz="2800" dirty="0"/>
              <a:t>Выкуривая 1 пачку сигарет, курильщик забивает свои легкие в год одним литром никотиновой смолы.</a:t>
            </a:r>
          </a:p>
          <a:p>
            <a:pPr eaLnBrk="1" hangingPunct="1">
              <a:defRPr/>
            </a:pPr>
            <a:r>
              <a:rPr lang="ru-RU" sz="2800" dirty="0"/>
              <a:t>Каждая сигарета укорачивает жизнь на 8 минут.</a:t>
            </a:r>
          </a:p>
          <a:p>
            <a:pPr eaLnBrk="1" hangingPunct="1">
              <a:defRPr/>
            </a:pPr>
            <a:r>
              <a:rPr lang="ru-RU" sz="2800" dirty="0"/>
              <a:t>Ежегодно в России умирает около миллиона человек от болезней, вызванных курением.</a:t>
            </a:r>
          </a:p>
          <a:p>
            <a:pPr eaLnBrk="1" hangingPunct="1">
              <a:defRPr/>
            </a:pPr>
            <a:r>
              <a:rPr lang="ru-RU" sz="2800" dirty="0"/>
              <a:t>Никотин вызывает большое количество заболеваний, таких как инсульт, </a:t>
            </a:r>
            <a:r>
              <a:rPr lang="ru-RU" sz="2800" dirty="0" smtClean="0"/>
              <a:t>инфаркт </a:t>
            </a:r>
            <a:r>
              <a:rPr lang="ru-RU" sz="2800" dirty="0"/>
              <a:t>болезни крови, поражает органы чувств, пищеварения и дыхания, поражает нервную систему.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376</TotalTime>
  <Words>402</Words>
  <Application>Microsoft Office PowerPoint</Application>
  <PresentationFormat>Экран (4:3)</PresentationFormat>
  <Paragraphs>101</Paragraphs>
  <Slides>22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Слайд 1</vt:lpstr>
      <vt:lpstr>Слайд 2</vt:lpstr>
      <vt:lpstr>Полезные привычки</vt:lpstr>
      <vt:lpstr>Полезные привычки :  </vt:lpstr>
      <vt:lpstr>Вредные привычки.</vt:lpstr>
      <vt:lpstr>Вредные привычки :</vt:lpstr>
      <vt:lpstr>Наиболее опасно влияют на здоровье человека  вредные привычки :</vt:lpstr>
      <vt:lpstr>  </vt:lpstr>
      <vt:lpstr>Слайд 9</vt:lpstr>
      <vt:lpstr>Слайд 10</vt:lpstr>
      <vt:lpstr>                 Вывод : </vt:lpstr>
      <vt:lpstr>   Алкоголь </vt:lpstr>
      <vt:lpstr>О пьянстве и алкоголизме</vt:lpstr>
      <vt:lpstr>Вывод:</vt:lpstr>
      <vt:lpstr>Наркотики</vt:lpstr>
      <vt:lpstr>О наркотиках</vt:lpstr>
      <vt:lpstr>Вывод:</vt:lpstr>
      <vt:lpstr>ТЕЛЕМАНИЯ</vt:lpstr>
      <vt:lpstr>ИНТЕРНЕТ - ПРИСТРАСТИЕ</vt:lpstr>
      <vt:lpstr>МОБИЛЬНЫЕ ТЕЛЕФОНЫ</vt:lpstr>
      <vt:lpstr>Вредным привычкам  – НЕТ! </vt:lpstr>
      <vt:lpstr>Девять заповедей здоровья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Нина</cp:lastModifiedBy>
  <cp:revision>58</cp:revision>
  <cp:lastPrinted>1601-01-01T00:00:00Z</cp:lastPrinted>
  <dcterms:created xsi:type="dcterms:W3CDTF">1601-01-01T00:00:00Z</dcterms:created>
  <dcterms:modified xsi:type="dcterms:W3CDTF">2020-06-25T03:24:32Z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